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notesMasterIdLst>
    <p:notesMasterId r:id="rId17"/>
  </p:notesMasterIdLst>
  <p:sldIdLst>
    <p:sldId id="258" r:id="rId2"/>
    <p:sldId id="334" r:id="rId3"/>
    <p:sldId id="264" r:id="rId4"/>
    <p:sldId id="338" r:id="rId5"/>
    <p:sldId id="260" r:id="rId6"/>
    <p:sldId id="257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</p:sldIdLst>
  <p:sldSz cx="9144000" cy="6858000" type="screen4x3"/>
  <p:notesSz cx="6735763" cy="9869488"/>
  <p:custDataLst>
    <p:tags r:id="rId18"/>
  </p:custDataLst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3333CC"/>
    <a:srgbClr val="331ED0"/>
    <a:srgbClr val="150C54"/>
    <a:srgbClr val="FF9999"/>
    <a:srgbClr val="CCFFCC"/>
    <a:srgbClr val="CCFF66"/>
    <a:srgbClr val="99CCFF"/>
    <a:srgbClr val="FFFF99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65441" autoAdjust="0"/>
    <p:restoredTop sz="86330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84" y="7578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16932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6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D3FE28A-2666-48F2-BBDE-CEC743A9CE10}" type="datetimeFigureOut">
              <a:rPr lang="ar-IQ" smtClean="0"/>
              <a:pPr/>
              <a:t>11/06/1442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16932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6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00E9A3F-225E-4ECC-B606-518CF38211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0E9A3F-225E-4ECC-B606-518CF38211A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B9957F-4AA6-4D90-993C-9BF7400FE241}" type="datetime8">
              <a:rPr lang="ar-IQ" smtClean="0"/>
              <a:pPr/>
              <a:t>24 كانون الثاني، 21</a:t>
            </a:fld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1B208C-22DA-419A-AAF0-434C0CFC230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heel/>
  </p:transition>
  <p:timing>
    <p:tnLst>
      <p:par>
        <p:cTn id="1" dur="indefinite" restart="never" nodeType="tmRoot"/>
      </p:par>
    </p:tnLst>
  </p:timing>
  <p:hf hdr="0" ftr="0" dt="0"/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70000" contrast="-70000"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755576" y="1943325"/>
            <a:ext cx="80648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0"/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ndalus" pitchFamily="18" charset="-78"/>
                <a:cs typeface="+mj-cs"/>
              </a:rPr>
              <a:t> </a:t>
            </a:r>
            <a:endParaRPr lang="en-US" sz="3600" dirty="0" smtClean="0">
              <a:solidFill>
                <a:schemeClr val="accent5">
                  <a:lumMod val="75000"/>
                </a:schemeClr>
              </a:solidFill>
              <a:latin typeface="Andalus" pitchFamily="18" charset="-78"/>
              <a:cs typeface="+mj-cs"/>
            </a:endParaRPr>
          </a:p>
          <a:p>
            <a:pPr algn="ctr" rtl="0"/>
            <a:r>
              <a:rPr lang="en-US" sz="2800" dirty="0" smtClean="0">
                <a:cs typeface="+mj-cs"/>
              </a:rPr>
              <a:t> </a:t>
            </a:r>
            <a:endParaRPr lang="en-US" sz="2800" dirty="0">
              <a:cs typeface="+mj-cs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4283968" y="3140968"/>
            <a:ext cx="2568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 </a:t>
            </a:r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5652120" y="4653136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 </a:t>
            </a:r>
            <a:endParaRPr lang="ar-IQ" sz="24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555776" y="3573016"/>
            <a:ext cx="46805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Prof. Dr.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Muna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Hameed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Al-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Saeed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 </a:t>
            </a:r>
            <a:endParaRPr lang="ar-IQ" sz="2400" dirty="0" smtClean="0">
              <a:latin typeface="Andalus" pitchFamily="18" charset="-78"/>
              <a:cs typeface="Andalus" pitchFamily="18" charset="-78"/>
            </a:endParaRPr>
          </a:p>
          <a:p>
            <a:pPr algn="l"/>
            <a:r>
              <a:rPr lang="en-US" b="1" dirty="0" smtClean="0">
                <a:latin typeface="Andalus" pitchFamily="18" charset="-78"/>
                <a:cs typeface="Andalus" pitchFamily="18" charset="-78"/>
              </a:rPr>
              <a:t> </a:t>
            </a:r>
            <a:endParaRPr lang="ar-IQ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23528" y="1484784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pPr algn="l"/>
            <a:r>
              <a:rPr lang="en-US" sz="2800" dirty="0" smtClean="0"/>
              <a:t> </a:t>
            </a:r>
            <a:r>
              <a:rPr lang="en-US" sz="2800" b="1" dirty="0" err="1" smtClean="0">
                <a:cs typeface="+mj-cs"/>
              </a:rPr>
              <a:t>Hematocrit</a:t>
            </a:r>
            <a:r>
              <a:rPr lang="en-US" sz="2800" b="1" dirty="0" smtClean="0">
                <a:cs typeface="+mj-cs"/>
              </a:rPr>
              <a:t> (</a:t>
            </a:r>
            <a:r>
              <a:rPr lang="en-US" sz="2800" b="1" dirty="0" err="1" smtClean="0">
                <a:cs typeface="+mj-cs"/>
              </a:rPr>
              <a:t>Hct</a:t>
            </a:r>
            <a:r>
              <a:rPr lang="en-US" sz="2800" b="1" dirty="0" smtClean="0">
                <a:cs typeface="+mj-cs"/>
              </a:rPr>
              <a:t>) (Packed cell Volume) (PCV</a:t>
            </a:r>
            <a:r>
              <a:rPr lang="en-US" sz="2800" b="1" dirty="0" smtClean="0"/>
              <a:t>)</a:t>
            </a:r>
            <a:r>
              <a:rPr lang="en-US" b="1" dirty="0" smtClean="0"/>
              <a:t> </a:t>
            </a:r>
            <a:endParaRPr lang="ar-IQ" b="1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1619672" y="476672"/>
            <a:ext cx="590465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ctr"/>
            <a:r>
              <a:rPr lang="en-GB" sz="2800" b="1" dirty="0" smtClean="0"/>
              <a:t>2.Time of centrifugation </a:t>
            </a:r>
            <a:endParaRPr lang="ar-IQ" sz="2800" b="1" dirty="0"/>
          </a:p>
        </p:txBody>
      </p:sp>
      <p:sp>
        <p:nvSpPr>
          <p:cNvPr id="4" name="مستطيل 3"/>
          <p:cNvSpPr/>
          <p:nvPr/>
        </p:nvSpPr>
        <p:spPr>
          <a:xfrm>
            <a:off x="395536" y="1340768"/>
            <a:ext cx="7848872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/>
            <a:r>
              <a:rPr lang="en-GB" sz="2800" dirty="0" smtClean="0">
                <a:cs typeface="+mj-cs"/>
              </a:rPr>
              <a:t>Under centrifugation: </a:t>
            </a:r>
          </a:p>
          <a:p>
            <a:pPr algn="l" rtl="0"/>
            <a:r>
              <a:rPr lang="en-US" sz="2800" dirty="0" smtClean="0">
                <a:cs typeface="+mj-cs"/>
              </a:rPr>
              <a:t>Time         insufficient packing of RBC   </a:t>
            </a:r>
          </a:p>
          <a:p>
            <a:pPr algn="l" rtl="0"/>
            <a:r>
              <a:rPr lang="en-GB" sz="2800" dirty="0" smtClean="0">
                <a:cs typeface="+mj-cs"/>
              </a:rPr>
              <a:t>Falsely higher </a:t>
            </a:r>
            <a:r>
              <a:rPr lang="en-GB" sz="2800" dirty="0" err="1" smtClean="0">
                <a:cs typeface="+mj-cs"/>
              </a:rPr>
              <a:t>Hct</a:t>
            </a:r>
            <a:r>
              <a:rPr lang="en-GB" sz="2800" dirty="0" smtClean="0">
                <a:cs typeface="+mj-cs"/>
              </a:rPr>
              <a:t>. </a:t>
            </a:r>
          </a:p>
          <a:p>
            <a:pPr algn="l" rtl="0"/>
            <a:r>
              <a:rPr lang="en-GB" sz="2800" dirty="0" smtClean="0">
                <a:cs typeface="+mj-cs"/>
              </a:rPr>
              <a:t>Over </a:t>
            </a:r>
            <a:r>
              <a:rPr lang="en-GB" sz="2800" dirty="0" err="1" smtClean="0">
                <a:cs typeface="+mj-cs"/>
              </a:rPr>
              <a:t>centrifugatiuon</a:t>
            </a:r>
            <a:r>
              <a:rPr lang="en-GB" sz="2800" dirty="0" smtClean="0">
                <a:cs typeface="+mj-cs"/>
              </a:rPr>
              <a:t>: </a:t>
            </a:r>
          </a:p>
          <a:p>
            <a:pPr algn="l" rtl="0"/>
            <a:r>
              <a:rPr lang="en-US" sz="2800" dirty="0" smtClean="0">
                <a:cs typeface="+mj-cs"/>
              </a:rPr>
              <a:t>Time       RBC </a:t>
            </a:r>
            <a:r>
              <a:rPr lang="en-US" sz="2800" dirty="0" err="1" smtClean="0">
                <a:cs typeface="+mj-cs"/>
              </a:rPr>
              <a:t>lysis</a:t>
            </a:r>
            <a:r>
              <a:rPr lang="en-US" sz="2800" dirty="0" smtClean="0">
                <a:cs typeface="+mj-cs"/>
              </a:rPr>
              <a:t>-      Falsely lower </a:t>
            </a:r>
            <a:r>
              <a:rPr lang="en-US" sz="2800" dirty="0" err="1" smtClean="0">
                <a:cs typeface="+mj-cs"/>
              </a:rPr>
              <a:t>Hct</a:t>
            </a:r>
            <a:r>
              <a:rPr lang="en-US" sz="2800" dirty="0" smtClean="0">
                <a:cs typeface="+mj-cs"/>
              </a:rPr>
              <a:t>. </a:t>
            </a:r>
            <a:endParaRPr lang="ar-IQ" sz="2800" dirty="0">
              <a:cs typeface="+mj-cs"/>
            </a:endParaRPr>
          </a:p>
        </p:txBody>
      </p:sp>
      <p:cxnSp>
        <p:nvCxnSpPr>
          <p:cNvPr id="6" name="رابط كسهم مستقيم 5"/>
          <p:cNvCxnSpPr/>
          <p:nvPr/>
        </p:nvCxnSpPr>
        <p:spPr>
          <a:xfrm>
            <a:off x="6948264" y="2276872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>
            <a:off x="1331640" y="3645024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>
            <a:off x="3851920" y="3645024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>
            <a:off x="1547664" y="2348880"/>
            <a:ext cx="50405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>
            <a:off x="395536" y="2204864"/>
            <a:ext cx="0" cy="3977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رابط كسهم مستقيم 11"/>
          <p:cNvCxnSpPr/>
          <p:nvPr/>
        </p:nvCxnSpPr>
        <p:spPr>
          <a:xfrm flipV="1">
            <a:off x="395536" y="3284984"/>
            <a:ext cx="0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1547664" y="404664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 smtClean="0"/>
          </a:p>
          <a:p>
            <a:pPr algn="ctr"/>
            <a:r>
              <a:rPr lang="en-GB" sz="3200" b="1" dirty="0" smtClean="0"/>
              <a:t>3. Proper sealing </a:t>
            </a:r>
            <a:endParaRPr lang="ar-IQ" sz="3200" b="1" dirty="0"/>
          </a:p>
        </p:txBody>
      </p:sp>
      <p:sp>
        <p:nvSpPr>
          <p:cNvPr id="4" name="مستطيل 3"/>
          <p:cNvSpPr/>
          <p:nvPr/>
        </p:nvSpPr>
        <p:spPr>
          <a:xfrm>
            <a:off x="251520" y="1628800"/>
            <a:ext cx="849694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/>
            <a:r>
              <a:rPr lang="en-GB" sz="2800" dirty="0" smtClean="0"/>
              <a:t>Improper sealing: </a:t>
            </a:r>
          </a:p>
          <a:p>
            <a:pPr algn="l" rtl="0"/>
            <a:r>
              <a:rPr lang="en-US" sz="2800" dirty="0" smtClean="0"/>
              <a:t>1- Big hole--  leaking of whole blood and empty the capillary while centrifuged. </a:t>
            </a:r>
          </a:p>
          <a:p>
            <a:pPr algn="l" rtl="0"/>
            <a:r>
              <a:rPr lang="en-US" sz="2800" dirty="0" smtClean="0"/>
              <a:t>2- Very small hole (unseen by eye)--   causes small leak that only affects the RBC volume because it closer to the sealing--  falsely low RBC volume-  low </a:t>
            </a:r>
            <a:r>
              <a:rPr lang="en-US" sz="2800" dirty="0" err="1" smtClean="0"/>
              <a:t>Hct</a:t>
            </a:r>
            <a:r>
              <a:rPr lang="en-US" sz="2800" dirty="0" smtClean="0"/>
              <a:t>. </a:t>
            </a:r>
            <a:endParaRPr lang="ar-IQ" sz="2800" dirty="0"/>
          </a:p>
        </p:txBody>
      </p:sp>
      <p:cxnSp>
        <p:nvCxnSpPr>
          <p:cNvPr id="6" name="رابط كسهم مستقيم 5"/>
          <p:cNvCxnSpPr/>
          <p:nvPr/>
        </p:nvCxnSpPr>
        <p:spPr>
          <a:xfrm>
            <a:off x="2267744" y="2636912"/>
            <a:ext cx="28803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>
            <a:off x="6084168" y="3501008"/>
            <a:ext cx="28803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>
            <a:off x="8100392" y="4365104"/>
            <a:ext cx="28803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3707904" y="4365104"/>
            <a:ext cx="28803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2051720" y="476672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 smtClean="0"/>
          </a:p>
          <a:p>
            <a:pPr algn="ctr" rtl="0"/>
            <a:r>
              <a:rPr lang="en-GB" sz="2800" b="1" dirty="0" smtClean="0"/>
              <a:t>4. Biological factors </a:t>
            </a:r>
            <a:endParaRPr lang="ar-IQ" sz="2800" b="1" dirty="0"/>
          </a:p>
        </p:txBody>
      </p:sp>
      <p:sp>
        <p:nvSpPr>
          <p:cNvPr id="4" name="مستطيل 3"/>
          <p:cNvSpPr/>
          <p:nvPr/>
        </p:nvSpPr>
        <p:spPr>
          <a:xfrm>
            <a:off x="755576" y="1412776"/>
            <a:ext cx="7488832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/>
            <a:r>
              <a:rPr lang="en-GB" sz="2800" dirty="0" smtClean="0"/>
              <a:t>Trapped plasma </a:t>
            </a:r>
          </a:p>
          <a:p>
            <a:pPr algn="l"/>
            <a:r>
              <a:rPr lang="en-GB" sz="2800" dirty="0" smtClean="0"/>
              <a:t>1. In normal condition: </a:t>
            </a:r>
          </a:p>
          <a:p>
            <a:pPr algn="l"/>
            <a:r>
              <a:rPr lang="en-US" sz="2800" dirty="0" smtClean="0"/>
              <a:t>•There is a small per cent of plasma which is trapped with the packed RBC, approximately 2-3%. </a:t>
            </a:r>
          </a:p>
          <a:p>
            <a:pPr algn="l"/>
            <a:r>
              <a:rPr lang="en-US" sz="2800" dirty="0" smtClean="0"/>
              <a:t>•E.g. 43 is actually 40 by considering the 3% of plasma, but it is always be ignored as it is negligible.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611560" y="1124744"/>
            <a:ext cx="6912768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/>
            <a:r>
              <a:rPr lang="en-GB" sz="2800" dirty="0" smtClean="0"/>
              <a:t>2. In pathological condition: </a:t>
            </a:r>
          </a:p>
          <a:p>
            <a:pPr algn="l" rtl="0"/>
            <a:r>
              <a:rPr lang="en-US" sz="2800" dirty="0" smtClean="0"/>
              <a:t>•The per cent of trapped plasma may increased, reaching to 10% , and thus leads to high RBC volume and ultimately leads to high </a:t>
            </a:r>
            <a:r>
              <a:rPr lang="en-US" sz="2800" dirty="0" err="1" smtClean="0"/>
              <a:t>Hct</a:t>
            </a:r>
            <a:r>
              <a:rPr lang="en-US" sz="2800" dirty="0" smtClean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1475656" y="692696"/>
            <a:ext cx="604867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>
              <a:cs typeface="+mj-cs"/>
            </a:endParaRPr>
          </a:p>
          <a:p>
            <a:r>
              <a:rPr lang="en-GB" sz="3200" b="1" dirty="0" smtClean="0">
                <a:cs typeface="+mj-cs"/>
              </a:rPr>
              <a:t>Medical advantage of </a:t>
            </a:r>
            <a:r>
              <a:rPr lang="en-GB" sz="3200" b="1" dirty="0" err="1" smtClean="0">
                <a:cs typeface="+mj-cs"/>
              </a:rPr>
              <a:t>Hct</a:t>
            </a:r>
            <a:r>
              <a:rPr lang="en-GB" sz="3200" b="1" dirty="0" smtClean="0">
                <a:cs typeface="+mj-cs"/>
              </a:rPr>
              <a:t> </a:t>
            </a:r>
          </a:p>
          <a:p>
            <a:r>
              <a:rPr lang="ar-IQ" dirty="0" smtClean="0">
                <a:cs typeface="+mj-cs"/>
              </a:rPr>
              <a:t> 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683568" y="1556792"/>
            <a:ext cx="705678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The </a:t>
            </a:r>
            <a:r>
              <a:rPr lang="en-US" sz="2800" dirty="0" err="1" smtClean="0"/>
              <a:t>hematocrit</a:t>
            </a:r>
            <a:r>
              <a:rPr lang="en-US" sz="2800" dirty="0" smtClean="0"/>
              <a:t> is used to screen for </a:t>
            </a:r>
            <a:r>
              <a:rPr lang="en-US" sz="2800" dirty="0" err="1" smtClean="0"/>
              <a:t>anaemia</a:t>
            </a:r>
            <a:r>
              <a:rPr lang="en-US" sz="2800" dirty="0" smtClean="0"/>
              <a:t>, or is measured on a person to determine the extent of </a:t>
            </a:r>
            <a:r>
              <a:rPr lang="en-US" sz="2800" dirty="0" err="1" smtClean="0"/>
              <a:t>anaemia</a:t>
            </a:r>
            <a:r>
              <a:rPr lang="en-US" sz="2800" dirty="0" smtClean="0"/>
              <a:t>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 A result within reference range doesn’t necessary mean that patient is not </a:t>
            </a:r>
            <a:r>
              <a:rPr lang="en-US" sz="2800" dirty="0" err="1" smtClean="0"/>
              <a:t>anaemic</a:t>
            </a:r>
            <a:r>
              <a:rPr lang="en-US" sz="2800" dirty="0" smtClean="0"/>
              <a:t>, and vice versa. </a:t>
            </a:r>
          </a:p>
          <a:p>
            <a:pPr algn="l" rtl="0">
              <a:buFont typeface="Wingdings" pitchFamily="2" charset="2"/>
              <a:buChar char="ü"/>
            </a:pPr>
            <a:r>
              <a:rPr lang="en-GB" sz="2800" dirty="0" smtClean="0"/>
              <a:t> Haemoglobin concentration is more significant for anaemia diagnosis</a:t>
            </a:r>
            <a:r>
              <a:rPr lang="en-GB" dirty="0" smtClean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2123728" y="692696"/>
            <a:ext cx="561662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ctr"/>
            <a:r>
              <a:rPr lang="en-GB" sz="3200" b="1" dirty="0" smtClean="0">
                <a:cs typeface="+mj-cs"/>
              </a:rPr>
              <a:t>Important Reminders </a:t>
            </a:r>
            <a:endParaRPr lang="ar-IQ" sz="3200" dirty="0">
              <a:cs typeface="+mj-cs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755576" y="1582341"/>
            <a:ext cx="770485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Some students didn’t </a:t>
            </a:r>
            <a:r>
              <a:rPr lang="en-US" sz="2800" dirty="0" err="1" smtClean="0"/>
              <a:t>wright</a:t>
            </a:r>
            <a:r>
              <a:rPr lang="en-US" sz="2800" dirty="0" smtClean="0"/>
              <a:t> their name and no reported result for them.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 Always write your name in the upper left corner With the number of lab under it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 Please always use proper A4 size paper and not a notebook.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 No one will be signed for attendance except after I see her clean place in the lab, unclean bench will reduce your mark.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1560" y="1209509"/>
            <a:ext cx="7632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en-US" sz="5400" b="1" dirty="0" smtClean="0"/>
              <a:t> </a:t>
            </a:r>
            <a:endParaRPr lang="en-US" sz="5400" dirty="0" smtClean="0"/>
          </a:p>
          <a:p>
            <a:pPr rtl="0"/>
            <a:r>
              <a:rPr lang="en-US" sz="5400" dirty="0" smtClean="0"/>
              <a:t> </a:t>
            </a:r>
          </a:p>
          <a:p>
            <a:pPr algn="ctr" rtl="0"/>
            <a:r>
              <a:rPr lang="en-US" sz="5400" b="1" dirty="0" smtClean="0"/>
              <a:t> </a:t>
            </a:r>
            <a:r>
              <a:rPr lang="ar-SA" sz="4000" b="1" dirty="0" smtClean="0">
                <a:cs typeface="Old Antic Decorative" pitchFamily="2" charset="-78"/>
              </a:rPr>
              <a:t> </a:t>
            </a:r>
            <a:r>
              <a:rPr lang="en-US" sz="5400" dirty="0" smtClean="0">
                <a:latin typeface="MS Gothic" pitchFamily="49" charset="-128"/>
                <a:ea typeface="MS Gothic" pitchFamily="49" charset="-128"/>
                <a:cs typeface="Old Antic Decorative" pitchFamily="2" charset="-78"/>
              </a:rPr>
              <a:t> </a:t>
            </a:r>
            <a:endParaRPr lang="en-US" sz="5400" dirty="0" smtClean="0">
              <a:cs typeface="Old Antic Decorative" pitchFamily="2" charset="-78"/>
            </a:endParaRPr>
          </a:p>
          <a:p>
            <a:pPr rtl="0"/>
            <a:r>
              <a:rPr lang="en-US" sz="5400" b="1" dirty="0" smtClean="0"/>
              <a:t> </a:t>
            </a:r>
            <a:endParaRPr lang="en-US" sz="5400" dirty="0" smtClean="0"/>
          </a:p>
          <a:p>
            <a:pPr rtl="0"/>
            <a:r>
              <a:rPr lang="en-US" sz="5400" dirty="0" smtClean="0"/>
              <a:t> </a:t>
            </a:r>
            <a:endParaRPr lang="en-US" sz="54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3960" y="1361909"/>
            <a:ext cx="763284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rtl="0"/>
            <a:r>
              <a:rPr lang="en-US" sz="5400" b="1" dirty="0" smtClean="0"/>
              <a:t> </a:t>
            </a:r>
            <a:endParaRPr lang="en-US" sz="5400" dirty="0" smtClean="0"/>
          </a:p>
          <a:p>
            <a:pPr rtl="0"/>
            <a:r>
              <a:rPr lang="en-US" sz="5400" dirty="0" smtClean="0"/>
              <a:t> </a:t>
            </a:r>
          </a:p>
          <a:p>
            <a:pPr algn="ctr" rtl="0"/>
            <a:r>
              <a:rPr lang="en-US" sz="5400" b="1" dirty="0" smtClean="0"/>
              <a:t> </a:t>
            </a:r>
            <a:r>
              <a:rPr lang="ar-SA" sz="4000" b="1" dirty="0" smtClean="0">
                <a:cs typeface="Old Antic Decorative" pitchFamily="2" charset="-78"/>
              </a:rPr>
              <a:t> </a:t>
            </a:r>
            <a:r>
              <a:rPr lang="en-US" sz="5400" dirty="0" smtClean="0">
                <a:latin typeface="MS Gothic" pitchFamily="49" charset="-128"/>
                <a:ea typeface="MS Gothic" pitchFamily="49" charset="-128"/>
                <a:cs typeface="Old Antic Decorative" pitchFamily="2" charset="-78"/>
              </a:rPr>
              <a:t> </a:t>
            </a:r>
            <a:endParaRPr lang="en-US" sz="5400" dirty="0" smtClean="0">
              <a:cs typeface="Old Antic Decorative" pitchFamily="2" charset="-78"/>
            </a:endParaRPr>
          </a:p>
          <a:p>
            <a:pPr rtl="0"/>
            <a:r>
              <a:rPr lang="en-US" sz="5400" b="1" dirty="0" smtClean="0"/>
              <a:t> </a:t>
            </a:r>
            <a:endParaRPr lang="en-US" sz="5400" dirty="0" smtClean="0"/>
          </a:p>
          <a:p>
            <a:pPr rtl="0"/>
            <a:r>
              <a:rPr lang="en-US" sz="5400" dirty="0" smtClean="0"/>
              <a:t> </a:t>
            </a:r>
            <a:endParaRPr lang="en-US" sz="5400" dirty="0"/>
          </a:p>
        </p:txBody>
      </p:sp>
      <p:sp>
        <p:nvSpPr>
          <p:cNvPr id="6" name="مستطيل 5"/>
          <p:cNvSpPr/>
          <p:nvPr/>
        </p:nvSpPr>
        <p:spPr>
          <a:xfrm>
            <a:off x="2195736" y="692696"/>
            <a:ext cx="4572000" cy="800219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 smtClean="0"/>
          </a:p>
          <a:p>
            <a:pPr algn="ctr"/>
            <a:r>
              <a:rPr lang="en-GB" sz="2800" b="1" dirty="0" err="1" smtClean="0"/>
              <a:t>Hct</a:t>
            </a:r>
            <a:r>
              <a:rPr lang="en-GB" sz="2800" b="1" dirty="0" smtClean="0"/>
              <a:t>/ PCV </a:t>
            </a:r>
            <a:endParaRPr lang="ar-IQ" sz="2800" b="1" dirty="0"/>
          </a:p>
        </p:txBody>
      </p:sp>
      <p:sp>
        <p:nvSpPr>
          <p:cNvPr id="7" name="مستطيل 6"/>
          <p:cNvSpPr/>
          <p:nvPr/>
        </p:nvSpPr>
        <p:spPr>
          <a:xfrm>
            <a:off x="683568" y="1700808"/>
            <a:ext cx="792088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pPr algn="l" rtl="0">
              <a:buFont typeface="Wingdings" pitchFamily="2" charset="2"/>
              <a:buChar char="ü"/>
            </a:pPr>
            <a:r>
              <a:rPr lang="en-GB" sz="2800" b="1" dirty="0" smtClean="0"/>
              <a:t>Objective: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To pack the RBC using the </a:t>
            </a:r>
            <a:r>
              <a:rPr lang="en-US" sz="2800" dirty="0" err="1" smtClean="0"/>
              <a:t>microcentrifuge</a:t>
            </a:r>
            <a:r>
              <a:rPr lang="en-US" sz="2800" dirty="0" smtClean="0"/>
              <a:t> force.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/>
              <a:t> Forcing all red cell below and plasma above, by centrifugal force.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282" y="1142984"/>
            <a:ext cx="8429684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dirty="0" smtClean="0">
                <a:cs typeface="+mj-cs"/>
              </a:rPr>
              <a:t> </a:t>
            </a:r>
            <a:endParaRPr lang="ar-IQ" sz="2800" dirty="0" smtClean="0"/>
          </a:p>
          <a:p>
            <a:endParaRPr lang="ar-IQ" sz="2800" dirty="0" smtClean="0"/>
          </a:p>
          <a:p>
            <a:pPr algn="l" rtl="0">
              <a:buFont typeface="Wingdings" pitchFamily="2" charset="2"/>
              <a:buChar char="ü"/>
            </a:pPr>
            <a:r>
              <a:rPr lang="en-US" sz="2800" b="1" dirty="0" smtClean="0"/>
              <a:t>The percentage by volume of packed red blood cells in a given sample of blood after centrifugation </a:t>
            </a:r>
          </a:p>
          <a:p>
            <a:pPr algn="justLow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28662" y="214290"/>
            <a:ext cx="7467600" cy="928694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/>
            </a:r>
            <a:br>
              <a:rPr kumimoji="0" lang="en-US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</a:br>
            <a:r>
              <a:rPr kumimoji="0" lang="en-US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</a:t>
            </a:r>
          </a:p>
          <a:p>
            <a:pPr algn="ctr">
              <a:buNone/>
            </a:pPr>
            <a:r>
              <a:rPr lang="en-US" sz="6000" i="1" dirty="0" smtClean="0">
                <a:solidFill>
                  <a:srgbClr val="333399"/>
                </a:solidFill>
                <a:cs typeface="Old Antic Decorative" pitchFamily="2" charset="-78"/>
              </a:rPr>
              <a:t> </a:t>
            </a:r>
            <a:endParaRPr lang="en-US" sz="6000" i="1" dirty="0">
              <a:solidFill>
                <a:srgbClr val="333399"/>
              </a:solidFill>
              <a:cs typeface="Old Antic Decorative" pitchFamily="2" charset="-78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1340768"/>
            <a:ext cx="7467600" cy="3143272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/>
            </a:r>
            <a:br>
              <a:rPr kumimoji="0" lang="en-US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</a:br>
            <a:r>
              <a:rPr kumimoji="0" lang="en-US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92D050"/>
                </a:solidFill>
                <a:effectLst/>
                <a:uLnTx/>
                <a:uFillTx/>
                <a:latin typeface="Algerian" pitchFamily="82" charset="0"/>
                <a:ea typeface="+mj-ea"/>
                <a:cs typeface="+mj-cs"/>
              </a:rPr>
              <a:t> </a:t>
            </a:r>
          </a:p>
          <a:p>
            <a:pPr algn="ctr">
              <a:buNone/>
            </a:pPr>
            <a:r>
              <a:rPr lang="en-US" sz="4800" i="1" dirty="0" smtClean="0">
                <a:solidFill>
                  <a:srgbClr val="92D050"/>
                </a:solidFill>
              </a:rPr>
              <a:t> </a:t>
            </a:r>
            <a:endParaRPr lang="en-US" sz="4800" i="1" dirty="0">
              <a:solidFill>
                <a:srgbClr val="92D05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67544" y="1166843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0"/>
            <a:r>
              <a:rPr lang="en-US" sz="2000" dirty="0" smtClean="0"/>
              <a:t>  </a:t>
            </a:r>
            <a:endParaRPr lang="en-US" sz="2400" dirty="0" smtClean="0"/>
          </a:p>
        </p:txBody>
      </p:sp>
      <p:sp>
        <p:nvSpPr>
          <p:cNvPr id="8" name="مستطيل 7"/>
          <p:cNvSpPr/>
          <p:nvPr/>
        </p:nvSpPr>
        <p:spPr>
          <a:xfrm>
            <a:off x="2051720" y="836712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 smtClean="0"/>
          </a:p>
          <a:p>
            <a:pPr algn="ctr"/>
            <a:r>
              <a:rPr lang="en-GB" sz="3200" b="1" dirty="0" smtClean="0">
                <a:cs typeface="+mj-cs"/>
              </a:rPr>
              <a:t>Definition of </a:t>
            </a:r>
            <a:r>
              <a:rPr lang="en-GB" sz="3200" b="1" dirty="0" err="1" smtClean="0">
                <a:cs typeface="+mj-cs"/>
              </a:rPr>
              <a:t>Hct</a:t>
            </a:r>
            <a:r>
              <a:rPr lang="en-GB" sz="3200" b="1" dirty="0" smtClean="0">
                <a:cs typeface="+mj-cs"/>
              </a:rPr>
              <a:t> </a:t>
            </a:r>
            <a:endParaRPr lang="ar-IQ" sz="3200" b="1" dirty="0">
              <a:cs typeface="+mj-cs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075240" cy="5709248"/>
          </a:xfrm>
        </p:spPr>
        <p:txBody>
          <a:bodyPr/>
          <a:lstStyle/>
          <a:p>
            <a:pPr algn="justLow">
              <a:buNone/>
            </a:pPr>
            <a:r>
              <a:rPr lang="en-US" dirty="0" smtClean="0"/>
              <a:t> </a:t>
            </a:r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مستطيل 5"/>
          <p:cNvSpPr/>
          <p:nvPr/>
        </p:nvSpPr>
        <p:spPr>
          <a:xfrm>
            <a:off x="1259632" y="404664"/>
            <a:ext cx="529208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ctr"/>
            <a:r>
              <a:rPr lang="en-US" sz="2800" b="1" dirty="0" smtClean="0">
                <a:cs typeface="+mj-cs"/>
              </a:rPr>
              <a:t>Purpose for doing the </a:t>
            </a:r>
            <a:r>
              <a:rPr lang="en-US" sz="2800" b="1" dirty="0" err="1" smtClean="0">
                <a:cs typeface="+mj-cs"/>
              </a:rPr>
              <a:t>Hct</a:t>
            </a:r>
            <a:r>
              <a:rPr lang="en-US" sz="2800" b="1" dirty="0" smtClean="0">
                <a:cs typeface="+mj-cs"/>
              </a:rPr>
              <a:t> </a:t>
            </a:r>
            <a:endParaRPr lang="ar-IQ" sz="2800" b="1" dirty="0">
              <a:cs typeface="+mj-cs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51520" y="1720840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pPr algn="l"/>
            <a:r>
              <a:rPr lang="en-US" sz="2800" dirty="0" smtClean="0">
                <a:cs typeface="+mj-cs"/>
              </a:rPr>
              <a:t>Blood is made up of red and white blood cells,  platelet and plasma.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>
                <a:cs typeface="+mj-cs"/>
              </a:rPr>
              <a:t>A decrease in the number or size of red cells also decreases the amount of space they occupy, resulting in a lower </a:t>
            </a:r>
            <a:r>
              <a:rPr lang="en-US" sz="2800" dirty="0" err="1" smtClean="0">
                <a:cs typeface="+mj-cs"/>
              </a:rPr>
              <a:t>hematocrit</a:t>
            </a:r>
            <a:r>
              <a:rPr lang="en-US" sz="2800" dirty="0" smtClean="0">
                <a:cs typeface="+mj-cs"/>
              </a:rPr>
              <a:t>. </a:t>
            </a:r>
          </a:p>
          <a:p>
            <a:pPr algn="l" rtl="0">
              <a:buFont typeface="Wingdings" pitchFamily="2" charset="2"/>
              <a:buChar char="ü"/>
            </a:pPr>
            <a:r>
              <a:rPr lang="en-US" sz="2800" dirty="0" smtClean="0">
                <a:cs typeface="+mj-cs"/>
              </a:rPr>
              <a:t>An increase in the number or size of red cells increases the amount of space they occupy, resulting in a higher </a:t>
            </a:r>
            <a:r>
              <a:rPr lang="en-US" sz="2800" dirty="0" err="1" smtClean="0">
                <a:cs typeface="+mj-cs"/>
              </a:rPr>
              <a:t>hematocrit</a:t>
            </a:r>
            <a:r>
              <a:rPr lang="en-US" dirty="0" smtClean="0"/>
              <a:t>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مستطيل 5"/>
          <p:cNvSpPr/>
          <p:nvPr/>
        </p:nvSpPr>
        <p:spPr>
          <a:xfrm>
            <a:off x="1835696" y="548680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 smtClean="0"/>
          </a:p>
          <a:p>
            <a:pPr algn="ctr"/>
            <a:r>
              <a:rPr lang="en-GB" sz="3200" b="1" dirty="0" smtClean="0"/>
              <a:t>Procedure</a:t>
            </a:r>
            <a:r>
              <a:rPr lang="en-GB" dirty="0" smtClean="0"/>
              <a:t> </a:t>
            </a:r>
            <a:endParaRPr lang="ar-IQ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5335240" y="2377728"/>
            <a:ext cx="2973600" cy="37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مستطيل 8"/>
          <p:cNvSpPr/>
          <p:nvPr/>
        </p:nvSpPr>
        <p:spPr>
          <a:xfrm>
            <a:off x="467544" y="1340768"/>
            <a:ext cx="4572000" cy="323165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 smtClean="0"/>
          </a:p>
          <a:p>
            <a:endParaRPr lang="ar-IQ" dirty="0" smtClean="0"/>
          </a:p>
          <a:p>
            <a:pPr algn="l" rtl="0"/>
            <a:r>
              <a:rPr lang="en-US" sz="2800" dirty="0" smtClean="0">
                <a:cs typeface="+mj-cs"/>
              </a:rPr>
              <a:t>1. Capillary tube is used</a:t>
            </a:r>
          </a:p>
          <a:p>
            <a:endParaRPr lang="ar-IQ" sz="2800" dirty="0" smtClean="0">
              <a:cs typeface="+mj-cs"/>
            </a:endParaRPr>
          </a:p>
          <a:p>
            <a:pPr algn="l" rtl="0"/>
            <a:r>
              <a:rPr lang="en-US" sz="2800" dirty="0" smtClean="0">
                <a:cs typeface="+mj-cs"/>
              </a:rPr>
              <a:t>2. The capillary is filled with blood to half of the tube , but not filled too much. 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660550" y="0"/>
            <a:ext cx="36099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endParaRPr lang="en-US" sz="48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563888" y="3933056"/>
            <a:ext cx="1857388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1200" b="1" dirty="0" smtClean="0"/>
              <a:t>  </a:t>
            </a:r>
            <a:r>
              <a:rPr lang="en-US" sz="1400" b="1" dirty="0" smtClean="0"/>
              <a:t>.</a:t>
            </a:r>
            <a:endParaRPr lang="en-US" sz="1400" dirty="0"/>
          </a:p>
        </p:txBody>
      </p:sp>
      <p:sp>
        <p:nvSpPr>
          <p:cNvPr id="15" name="مربع نص 14"/>
          <p:cNvSpPr txBox="1"/>
          <p:nvPr/>
        </p:nvSpPr>
        <p:spPr>
          <a:xfrm>
            <a:off x="3851920" y="3068960"/>
            <a:ext cx="2232248" cy="61555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en-US" sz="1600" b="1" dirty="0" smtClean="0"/>
              <a:t> </a:t>
            </a:r>
            <a:endParaRPr lang="en-US" sz="1400" b="1" dirty="0" smtClean="0"/>
          </a:p>
          <a:p>
            <a:endParaRPr lang="ar-IQ" dirty="0"/>
          </a:p>
        </p:txBody>
      </p:sp>
      <p:sp>
        <p:nvSpPr>
          <p:cNvPr id="14" name="مستطيل 13"/>
          <p:cNvSpPr/>
          <p:nvPr/>
        </p:nvSpPr>
        <p:spPr>
          <a:xfrm>
            <a:off x="2289924" y="5690941"/>
            <a:ext cx="1251783" cy="954398"/>
          </a:xfrm>
          <a:prstGeom prst="rect">
            <a:avLst/>
          </a:prstGeom>
          <a:scene3d>
            <a:camera prst="orthographicFront"/>
            <a:lightRig rig="chilly" dir="t"/>
          </a:scene3d>
          <a:sp3d z="127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i="0" kern="1200" dirty="0" smtClean="0"/>
              <a:t> </a:t>
            </a:r>
            <a:endParaRPr lang="en-US" sz="1600" b="1" i="1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1" kern="1200" dirty="0"/>
          </a:p>
        </p:txBody>
      </p:sp>
      <p:sp>
        <p:nvSpPr>
          <p:cNvPr id="16" name="مستطيل 15"/>
          <p:cNvSpPr/>
          <p:nvPr/>
        </p:nvSpPr>
        <p:spPr>
          <a:xfrm>
            <a:off x="2051720" y="4797152"/>
            <a:ext cx="50405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smtClean="0"/>
              <a:t> </a:t>
            </a:r>
            <a:endParaRPr lang="en-US" sz="2000" dirty="0"/>
          </a:p>
        </p:txBody>
      </p:sp>
      <p:sp>
        <p:nvSpPr>
          <p:cNvPr id="20" name="مستطيل 19"/>
          <p:cNvSpPr/>
          <p:nvPr/>
        </p:nvSpPr>
        <p:spPr>
          <a:xfrm>
            <a:off x="3948573" y="5690941"/>
            <a:ext cx="1390870" cy="954398"/>
          </a:xfrm>
          <a:prstGeom prst="rect">
            <a:avLst/>
          </a:prstGeom>
          <a:scene3d>
            <a:camera prst="orthographicFront"/>
            <a:lightRig rig="chilly" dir="t"/>
          </a:scene3d>
          <a:sp3d z="12700"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i="0" kern="1200" dirty="0" smtClean="0"/>
              <a:t> </a:t>
            </a:r>
            <a:endParaRPr lang="en-US" sz="1600" b="1" i="1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0" kern="1200" dirty="0" smtClean="0"/>
          </a:p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600" b="1" i="1" kern="1200" dirty="0"/>
          </a:p>
        </p:txBody>
      </p:sp>
      <p:sp>
        <p:nvSpPr>
          <p:cNvPr id="17" name="مستطيل 16"/>
          <p:cNvSpPr/>
          <p:nvPr/>
        </p:nvSpPr>
        <p:spPr>
          <a:xfrm>
            <a:off x="395536" y="620688"/>
            <a:ext cx="835292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/>
            <a:r>
              <a:rPr lang="en-US" sz="2800" dirty="0" smtClean="0">
                <a:cs typeface="+mj-cs"/>
              </a:rPr>
              <a:t>3. Sealing the capillary with clay (cement) </a:t>
            </a:r>
            <a:endParaRPr lang="ar-IQ" sz="2800" dirty="0">
              <a:cs typeface="+mj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844824"/>
            <a:ext cx="3007894" cy="36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844824"/>
            <a:ext cx="373347" cy="360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755576" y="404664"/>
            <a:ext cx="7992888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/>
            <a:r>
              <a:rPr lang="en-US" sz="2800" dirty="0" smtClean="0"/>
              <a:t>4. Centrifugation (10000 rpm ad two minute) </a:t>
            </a:r>
            <a:endParaRPr lang="ar-IQ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4370307" cy="360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492896"/>
            <a:ext cx="2628900" cy="2143125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1403648" y="764704"/>
            <a:ext cx="6624736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/>
            <a:r>
              <a:rPr lang="en-GB" sz="2800" b="1" dirty="0" smtClean="0">
                <a:cs typeface="+mj-cs"/>
              </a:rPr>
              <a:t>5. Reading the </a:t>
            </a:r>
            <a:r>
              <a:rPr lang="en-GB" sz="2800" b="1" dirty="0" err="1" smtClean="0">
                <a:cs typeface="+mj-cs"/>
              </a:rPr>
              <a:t>Hct</a:t>
            </a:r>
            <a:r>
              <a:rPr lang="en-GB" sz="2800" b="1" dirty="0" smtClean="0">
                <a:cs typeface="+mj-cs"/>
              </a:rPr>
              <a:t> By Ruler </a:t>
            </a:r>
            <a:endParaRPr lang="ar-IQ" sz="2800" b="1" dirty="0">
              <a:cs typeface="+mj-cs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996952"/>
            <a:ext cx="3480458" cy="3600000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مستطيل 4"/>
          <p:cNvSpPr/>
          <p:nvPr/>
        </p:nvSpPr>
        <p:spPr>
          <a:xfrm>
            <a:off x="899592" y="1700808"/>
            <a:ext cx="55081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/>
            <a:r>
              <a:rPr lang="en-US" b="1" dirty="0" smtClean="0"/>
              <a:t>PCV (</a:t>
            </a:r>
            <a:r>
              <a:rPr lang="en-US" b="1" dirty="0" err="1" smtClean="0"/>
              <a:t>Hct</a:t>
            </a:r>
            <a:r>
              <a:rPr lang="en-US" b="1" dirty="0" smtClean="0"/>
              <a:t>)= </a:t>
            </a:r>
            <a:r>
              <a:rPr lang="en-US" b="1" u="sng" dirty="0" smtClean="0"/>
              <a:t>Height of RBC column (cm) </a:t>
            </a:r>
            <a:r>
              <a:rPr lang="en-US" b="1" dirty="0" smtClean="0"/>
              <a:t>x 100 </a:t>
            </a:r>
          </a:p>
          <a:p>
            <a:pPr algn="l" rtl="0"/>
            <a:r>
              <a:rPr lang="en-US" dirty="0" smtClean="0"/>
              <a:t>                 </a:t>
            </a:r>
            <a:r>
              <a:rPr lang="en-US" b="1" dirty="0" smtClean="0"/>
              <a:t>Total Height of blood column(cm) </a:t>
            </a:r>
            <a:endParaRPr lang="ar-IQ" b="1" dirty="0"/>
          </a:p>
        </p:txBody>
      </p:sp>
      <p:sp>
        <p:nvSpPr>
          <p:cNvPr id="6" name="مستطيل 5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IQ" dirty="0" smtClean="0"/>
          </a:p>
          <a:p>
            <a:r>
              <a:rPr lang="en-GB" dirty="0" smtClean="0"/>
              <a:t>Result </a:t>
            </a:r>
            <a:endParaRPr lang="ar-IQ" dirty="0"/>
          </a:p>
        </p:txBody>
      </p:sp>
      <p:sp>
        <p:nvSpPr>
          <p:cNvPr id="7" name="مستطيل 6"/>
          <p:cNvSpPr/>
          <p:nvPr/>
        </p:nvSpPr>
        <p:spPr>
          <a:xfrm>
            <a:off x="683568" y="3212976"/>
            <a:ext cx="136815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r>
              <a:rPr lang="en-GB" sz="2800" dirty="0" smtClean="0">
                <a:cs typeface="+mj-cs"/>
              </a:rPr>
              <a:t>Result </a:t>
            </a:r>
            <a:endParaRPr lang="ar-IQ" sz="2800" dirty="0">
              <a:cs typeface="+mj-cs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683568" y="3933056"/>
            <a:ext cx="27363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l" rtl="0"/>
            <a:r>
              <a:rPr lang="en-GB" dirty="0" smtClean="0"/>
              <a:t>Female :36-46 </a:t>
            </a:r>
          </a:p>
          <a:p>
            <a:pPr algn="l" rtl="0"/>
            <a:r>
              <a:rPr lang="en-GB" dirty="0" smtClean="0"/>
              <a:t> Male :40-54 </a:t>
            </a:r>
          </a:p>
          <a:p>
            <a:pPr algn="l" rtl="0"/>
            <a:r>
              <a:rPr lang="en-GB" dirty="0" smtClean="0"/>
              <a:t>At birth :44-54 </a:t>
            </a:r>
          </a:p>
          <a:p>
            <a:pPr algn="l" rtl="0"/>
            <a:r>
              <a:rPr lang="ar-IQ" dirty="0" smtClean="0"/>
              <a:t> </a:t>
            </a:r>
            <a:endParaRPr lang="en-GB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رقم الشريحة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B208C-22DA-419A-AAF0-434C0CFC230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مستطيل 2"/>
          <p:cNvSpPr/>
          <p:nvPr/>
        </p:nvSpPr>
        <p:spPr>
          <a:xfrm>
            <a:off x="827584" y="476672"/>
            <a:ext cx="7128792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pPr algn="ctr"/>
            <a:r>
              <a:rPr lang="en-GB" sz="2800" b="1" dirty="0" smtClean="0"/>
              <a:t>Factors affecting the </a:t>
            </a:r>
            <a:r>
              <a:rPr lang="en-GB" sz="2800" b="1" dirty="0" err="1" smtClean="0"/>
              <a:t>Hct</a:t>
            </a:r>
            <a:endParaRPr lang="ar-IQ" sz="2800" b="1" dirty="0"/>
          </a:p>
        </p:txBody>
      </p:sp>
      <p:sp>
        <p:nvSpPr>
          <p:cNvPr id="4" name="مستطيل 3"/>
          <p:cNvSpPr/>
          <p:nvPr/>
        </p:nvSpPr>
        <p:spPr>
          <a:xfrm>
            <a:off x="539552" y="1412777"/>
            <a:ext cx="756084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ar-IQ" dirty="0" smtClean="0"/>
          </a:p>
          <a:p>
            <a:r>
              <a:rPr lang="en-US" dirty="0" smtClean="0"/>
              <a:t> </a:t>
            </a:r>
            <a:endParaRPr lang="ar-IQ" dirty="0" smtClean="0"/>
          </a:p>
          <a:p>
            <a:pPr algn="l"/>
            <a:r>
              <a:rPr lang="en-GB" sz="2800" dirty="0" smtClean="0">
                <a:cs typeface="+mj-cs"/>
              </a:rPr>
              <a:t>Speed of centrifuge </a:t>
            </a:r>
          </a:p>
          <a:p>
            <a:pPr algn="l"/>
            <a:r>
              <a:rPr lang="en-US" sz="2800" dirty="0" smtClean="0">
                <a:cs typeface="+mj-cs"/>
              </a:rPr>
              <a:t>Ideal speed approximately 10000 rpm for two minutes. </a:t>
            </a:r>
          </a:p>
          <a:p>
            <a:pPr algn="l"/>
            <a:r>
              <a:rPr lang="en-US" sz="2800" dirty="0" smtClean="0">
                <a:cs typeface="+mj-cs"/>
              </a:rPr>
              <a:t>•Higher than ideal speed ( rpm)-leads to     Insufficient packing </a:t>
            </a:r>
          </a:p>
          <a:p>
            <a:pPr algn="l" rtl="0">
              <a:buFont typeface="Wingdings" pitchFamily="2" charset="2"/>
              <a:buChar char="§"/>
            </a:pPr>
            <a:r>
              <a:rPr lang="en-US" sz="2800" dirty="0" smtClean="0">
                <a:cs typeface="+mj-cs"/>
              </a:rPr>
              <a:t> Falsely Higher volume of RBC      Falsely Lower </a:t>
            </a:r>
            <a:r>
              <a:rPr lang="en-US" sz="2800" dirty="0" err="1" smtClean="0">
                <a:cs typeface="+mj-cs"/>
              </a:rPr>
              <a:t>Hct</a:t>
            </a:r>
            <a:r>
              <a:rPr lang="en-US" sz="2800" dirty="0" smtClean="0">
                <a:cs typeface="+mj-cs"/>
              </a:rPr>
              <a:t> </a:t>
            </a:r>
          </a:p>
          <a:p>
            <a:pPr algn="l"/>
            <a:r>
              <a:rPr lang="en-US" sz="2800" dirty="0" smtClean="0">
                <a:cs typeface="+mj-cs"/>
              </a:rPr>
              <a:t>•Lower than ideal speed ( rpm)--leads to      </a:t>
            </a:r>
            <a:r>
              <a:rPr lang="en-US" sz="2800" dirty="0" err="1" smtClean="0">
                <a:cs typeface="+mj-cs"/>
              </a:rPr>
              <a:t>Lysis</a:t>
            </a:r>
            <a:r>
              <a:rPr lang="en-US" sz="2800" dirty="0" smtClean="0">
                <a:cs typeface="+mj-cs"/>
              </a:rPr>
              <a:t> of RBC--     Lower </a:t>
            </a:r>
            <a:r>
              <a:rPr lang="en-US" sz="2800" dirty="0" err="1" smtClean="0">
                <a:cs typeface="+mj-cs"/>
              </a:rPr>
              <a:t>RBc</a:t>
            </a:r>
            <a:r>
              <a:rPr lang="en-US" sz="2800" dirty="0" smtClean="0">
                <a:cs typeface="+mj-cs"/>
              </a:rPr>
              <a:t> volume       Falsely higher </a:t>
            </a:r>
            <a:r>
              <a:rPr lang="en-US" sz="2800" dirty="0" err="1" smtClean="0">
                <a:cs typeface="+mj-cs"/>
              </a:rPr>
              <a:t>Hct</a:t>
            </a:r>
            <a:r>
              <a:rPr lang="en-US" sz="2800" dirty="0" smtClean="0">
                <a:cs typeface="+mj-cs"/>
              </a:rPr>
              <a:t> </a:t>
            </a:r>
          </a:p>
          <a:p>
            <a:pPr algn="l"/>
            <a:r>
              <a:rPr lang="en-US" dirty="0" smtClean="0"/>
              <a:t> </a:t>
            </a:r>
            <a:endParaRPr lang="ar-IQ" dirty="0"/>
          </a:p>
        </p:txBody>
      </p:sp>
      <p:cxnSp>
        <p:nvCxnSpPr>
          <p:cNvPr id="6" name="رابط كسهم مستقيم 5"/>
          <p:cNvCxnSpPr/>
          <p:nvPr/>
        </p:nvCxnSpPr>
        <p:spPr>
          <a:xfrm>
            <a:off x="4932040" y="4941168"/>
            <a:ext cx="0" cy="43204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>
            <a:off x="2987824" y="5661248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>
            <a:off x="6732240" y="5733256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V="1">
            <a:off x="5076056" y="3284984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>
            <a:off x="6012160" y="4365104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رابط كسهم مستقيم 35"/>
          <p:cNvCxnSpPr/>
          <p:nvPr/>
        </p:nvCxnSpPr>
        <p:spPr>
          <a:xfrm>
            <a:off x="7452320" y="3573016"/>
            <a:ext cx="360040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8&quot;/&gt;&lt;/object&gt;&lt;object type=&quot;3&quot; unique_id=&quot;10005&quot;&gt;&lt;property id=&quot;20148&quot; value=&quot;5&quot;/&gt;&lt;property id=&quot;20300&quot; value=&quot;Slide 2&quot;/&gt;&lt;property id=&quot;20307&quot; value=&quot;264&quot;/&gt;&lt;/object&gt;&lt;object type=&quot;3&quot; unique_id=&quot;10007&quot;&gt;&lt;property id=&quot;20148&quot; value=&quot;5&quot;/&gt;&lt;property id=&quot;20300&quot; value=&quot;Slide 3 - &amp;quot;Aims of the study&amp;quot;&quot;/&gt;&lt;property id=&quot;20307&quot; value=&quot;260&quot;/&gt;&lt;/object&gt;&lt;object type=&quot;3&quot; unique_id=&quot;10008&quot;&gt;&lt;property id=&quot;20148&quot; value=&quot;5&quot;/&gt;&lt;property id=&quot;20300&quot; value=&quot;Slide 4&quot;/&gt;&lt;property id=&quot;20307&quot; value=&quot;257&quot;/&gt;&lt;/object&gt;&lt;object type=&quot;3&quot; unique_id=&quot;10009&quot;&gt;&lt;property id=&quot;20148&quot; value=&quot;5&quot;/&gt;&lt;property id=&quot;20300&quot; value=&quot;Slide 5&quot;/&gt;&lt;property id=&quot;20307&quot; value=&quot;262&quot;/&gt;&lt;/object&gt;&lt;object type=&quot;3&quot; unique_id=&quot;10013&quot;&gt;&lt;property id=&quot;20148&quot; value=&quot;5&quot;/&gt;&lt;property id=&quot;20300&quot; value=&quot;Slide 6&quot;/&gt;&lt;property id=&quot;20307&quot; value=&quot;271&quot;/&gt;&lt;/object&gt;&lt;object type=&quot;3&quot; unique_id=&quot;10015&quot;&gt;&lt;property id=&quot;20148&quot; value=&quot;5&quot;/&gt;&lt;property id=&quot;20300&quot; value=&quot;Slide 7&quot;/&gt;&lt;property id=&quot;20307&quot; value=&quot;331&quot;/&gt;&lt;/object&gt;&lt;object type=&quot;3&quot; unique_id=&quot;10017&quot;&gt;&lt;property id=&quot;20148&quot; value=&quot;5&quot;/&gt;&lt;property id=&quot;20300&quot; value=&quot;Slide 8 - &amp;quot;&amp;#x0D;&amp;#x0A;&amp;#x0D;&amp;#x0A;&amp;#x0D;&amp;#x0A;&amp;#x0D;&amp;#x0A;&amp;#x0D;&amp;#x0A;&amp;#x0D;&amp;#x0A;&amp;quot;&quot;/&gt;&lt;property id=&quot;20307&quot; value=&quot;274&quot;/&gt;&lt;/object&gt;&lt;object type=&quot;3&quot; unique_id=&quot;10027&quot;&gt;&lt;property id=&quot;20148&quot; value=&quot;5&quot;/&gt;&lt;property id=&quot;20300&quot; value=&quot;Slide 9&quot;/&gt;&lt;property id=&quot;20307&quot; value=&quot;319&quot;/&gt;&lt;/object&gt;&lt;object type=&quot;3&quot; unique_id=&quot;10029&quot;&gt;&lt;property id=&quot;20148&quot; value=&quot;5&quot;/&gt;&lt;property id=&quot;20300&quot; value=&quot;Slide 10&quot;/&gt;&lt;property id=&quot;20307&quot; value=&quot;294&quot;/&gt;&lt;/object&gt;&lt;object type=&quot;3&quot; unique_id=&quot;10031&quot;&gt;&lt;property id=&quot;20148&quot; value=&quot;5&quot;/&gt;&lt;property id=&quot;20300&quot; value=&quot;Slide 11&quot;/&gt;&lt;property id=&quot;20307&quot; value=&quot;281&quot;/&gt;&lt;/object&gt;&lt;object type=&quot;3&quot; unique_id=&quot;10033&quot;&gt;&lt;property id=&quot;20148&quot; value=&quot;5&quot;/&gt;&lt;property id=&quot;20300&quot; value=&quot;Slide 12&quot;/&gt;&lt;property id=&quot;20307&quot; value=&quot;283&quot;/&gt;&lt;/object&gt;&lt;object type=&quot;3&quot; unique_id=&quot;10039&quot;&gt;&lt;property id=&quot;20148&quot; value=&quot;5&quot;/&gt;&lt;property id=&quot;20300&quot; value=&quot;Slide 13&quot;/&gt;&lt;property id=&quot;20307&quot; value=&quot;285&quot;/&gt;&lt;/object&gt;&lt;object type=&quot;3&quot; unique_id=&quot;10043&quot;&gt;&lt;property id=&quot;20148&quot; value=&quot;5&quot;/&gt;&lt;property id=&quot;20300&quot; value=&quot;Slide 14&quot;/&gt;&lt;property id=&quot;20307&quot; value=&quot;287&quot;/&gt;&lt;/object&gt;&lt;object type=&quot;3&quot; unique_id=&quot;10047&quot;&gt;&lt;property id=&quot;20148&quot; value=&quot;5&quot;/&gt;&lt;property id=&quot;20300&quot; value=&quot;Slide 15&quot;/&gt;&lt;property id=&quot;20307&quot; value=&quot;273&quot;/&gt;&lt;/object&gt;&lt;object type=&quot;3&quot; unique_id=&quot;10065&quot;&gt;&lt;property id=&quot;20148&quot; value=&quot;5&quot;/&gt;&lt;property id=&quot;20300&quot; value=&quot;Slide 16&quot;/&gt;&lt;property id=&quot;20307&quot; value=&quot;332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8631</TotalTime>
  <Words>613</Words>
  <Application>Microsoft Office PowerPoint</Application>
  <PresentationFormat>عرض على الشاشة (3:4)‏</PresentationFormat>
  <Paragraphs>143</Paragraphs>
  <Slides>15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مشربية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</dc:creator>
  <cp:lastModifiedBy>dell</cp:lastModifiedBy>
  <cp:revision>883</cp:revision>
  <dcterms:created xsi:type="dcterms:W3CDTF">2011-10-23T17:55:22Z</dcterms:created>
  <dcterms:modified xsi:type="dcterms:W3CDTF">2021-01-23T23:45:37Z</dcterms:modified>
</cp:coreProperties>
</file>